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1" r:id="rId3"/>
    <p:sldId id="260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64C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FEC9A0-5332-4B01-A0A7-1618AF420CDD}" v="2" dt="2019-05-29T10:21:27.6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09B23-9002-49F9-9203-BEAF8B854A72}" type="datetimeFigureOut">
              <a:rPr lang="en-US" smtClean="0"/>
              <a:pPr/>
              <a:t>5/29/2019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6C572-6508-4BEA-9664-B139CE20FB93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29870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6C572-6508-4BEA-9664-B139CE20FB93}" type="slidenum">
              <a:rPr lang="en-ZA" smtClean="0"/>
              <a:pPr/>
              <a:t>1</a:t>
            </a:fld>
            <a:endParaRPr lang="en-Z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6C572-6508-4BEA-9664-B139CE20FB93}" type="slidenum">
              <a:rPr lang="en-ZA" smtClean="0"/>
              <a:pPr/>
              <a:t>3</a:t>
            </a:fld>
            <a:endParaRPr lang="en-Z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6C572-6508-4BEA-9664-B139CE20FB93}" type="slidenum">
              <a:rPr lang="en-ZA" smtClean="0"/>
              <a:pPr/>
              <a:t>4</a:t>
            </a:fld>
            <a:endParaRPr lang="en-Z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6C572-6508-4BEA-9664-B139CE20FB93}" type="slidenum">
              <a:rPr lang="en-ZA" smtClean="0"/>
              <a:pPr/>
              <a:t>6</a:t>
            </a:fld>
            <a:endParaRPr lang="en-Z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6C572-6508-4BEA-9664-B139CE20FB93}" type="slidenum">
              <a:rPr lang="en-ZA" smtClean="0"/>
              <a:pPr/>
              <a:t>8</a:t>
            </a:fld>
            <a:endParaRPr lang="en-Z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0175482-79F8-47A6-9DF1-33D3F2DEAAFC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r>
              <a:rPr lang="en-ZA"/>
              <a:t>(C) M. Swanepoel 2009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43554-E992-48B0-937A-38055A624649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C19C-968C-492B-95A8-695F7D1F1207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483C285-5F32-427F-87AC-417D7A295605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F8C6F3B-0ED8-46BC-B58D-22062A8E288E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CC5A897-F4DA-4E50-B0BB-9570E1A2A8EE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E484AD9-FA67-407B-83FB-8294282BF13E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241DB-FF42-4745-A48D-F9A24EA114DD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00EC719-D669-4EDE-8A9C-39B590B7D9CE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2C8D08E-43E0-4414-BE48-6F8E7B3DE05D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n-ZA"/>
              <a:t>(C) M. Swanepoel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E9F00A0-09BF-4938-9BBF-3DBCC18A8275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n-ZA"/>
              <a:t>(C) M. Swanepoel 2009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342ED3B-0EE2-4607-9D1C-D8053AC0FB37}" type="datetime1">
              <a:rPr lang="en-US" smtClean="0"/>
              <a:pPr/>
              <a:t>5/29/2019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n-ZA"/>
              <a:t>(C) M. Swanepoel 2009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D807ABF-E789-4E66-BFF9-44AFD2131296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sh dir="u"/>
  </p:transition>
  <p:hf hd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ZA" sz="9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Die ALFABET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2857496"/>
            <a:ext cx="8062912" cy="17526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f-ZA" sz="4400" dirty="0">
                <a:solidFill>
                  <a:schemeClr val="tx1"/>
                </a:solidFill>
              </a:rPr>
              <a:t>Vokale, konsonante en diftonge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2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6600" dirty="0" err="1"/>
              <a:t>Vokale</a:t>
            </a:r>
            <a:endParaRPr lang="en-ZA" sz="4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r>
              <a:rPr lang="en-ZA" sz="3200" dirty="0"/>
              <a:t>Word </a:t>
            </a:r>
            <a:r>
              <a:rPr lang="en-ZA" sz="3200" dirty="0" err="1"/>
              <a:t>uitgespreek</a:t>
            </a:r>
            <a:r>
              <a:rPr lang="en-ZA" sz="3200" dirty="0"/>
              <a:t> met ‘n </a:t>
            </a:r>
            <a:r>
              <a:rPr lang="en-ZA" sz="3200" dirty="0" err="1"/>
              <a:t>oopmond</a:t>
            </a:r>
            <a:r>
              <a:rPr lang="en-ZA" sz="3200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284984"/>
            <a:ext cx="2878807" cy="2913491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03096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14700000" algn="t" rotWithShape="0">
              <a:srgbClr val="000000">
                <a:alpha val="60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ZA" sz="4800" dirty="0" err="1">
                <a:latin typeface="Arial Black" pitchFamily="34" charset="0"/>
              </a:rPr>
              <a:t>Watter</a:t>
            </a:r>
            <a:r>
              <a:rPr lang="en-ZA" sz="4800" dirty="0">
                <a:latin typeface="Arial Black" pitchFamily="34" charset="0"/>
              </a:rPr>
              <a:t> </a:t>
            </a:r>
            <a:r>
              <a:rPr lang="en-ZA" sz="4800" dirty="0" err="1">
                <a:latin typeface="Arial Black" pitchFamily="34" charset="0"/>
              </a:rPr>
              <a:t>vokale</a:t>
            </a:r>
            <a:r>
              <a:rPr lang="en-ZA" sz="4800" dirty="0">
                <a:latin typeface="Arial Black" pitchFamily="34" charset="0"/>
              </a:rPr>
              <a:t> is </a:t>
            </a:r>
            <a:r>
              <a:rPr lang="en-ZA" sz="4800" dirty="0" err="1">
                <a:latin typeface="Arial Black" pitchFamily="34" charset="0"/>
              </a:rPr>
              <a:t>daar</a:t>
            </a:r>
            <a:r>
              <a:rPr lang="en-ZA" sz="4800" dirty="0">
                <a:latin typeface="Arial Black" pitchFamily="34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ZA" sz="4000" b="1" dirty="0" err="1"/>
              <a:t>Enkel</a:t>
            </a:r>
            <a:r>
              <a:rPr lang="en-ZA" sz="4000" b="1" dirty="0"/>
              <a:t> </a:t>
            </a:r>
            <a:r>
              <a:rPr lang="en-ZA" sz="4000" b="1" dirty="0" err="1"/>
              <a:t>vokale</a:t>
            </a:r>
            <a:r>
              <a:rPr lang="en-ZA" sz="4000" b="1" dirty="0"/>
              <a:t>/</a:t>
            </a:r>
            <a:r>
              <a:rPr lang="en-ZA" sz="4000" b="1" dirty="0" err="1"/>
              <a:t>kort</a:t>
            </a:r>
            <a:r>
              <a:rPr lang="en-ZA" sz="4000" b="1" dirty="0"/>
              <a:t> </a:t>
            </a:r>
            <a:r>
              <a:rPr lang="en-ZA" sz="4000" b="1" dirty="0" err="1"/>
              <a:t>vokale</a:t>
            </a:r>
            <a:endParaRPr lang="en-ZA" sz="4000" b="1" dirty="0"/>
          </a:p>
          <a:p>
            <a:r>
              <a:rPr lang="en-ZA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A, E, I, O, U</a:t>
            </a:r>
            <a:endParaRPr lang="en-ZA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ZA" sz="4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A</a:t>
            </a:r>
            <a:r>
              <a:rPr lang="en-ZA" sz="4000" dirty="0" err="1"/>
              <a:t>rme</a:t>
            </a:r>
            <a:r>
              <a:rPr lang="en-ZA" sz="4000" dirty="0"/>
              <a:t> </a:t>
            </a:r>
            <a:r>
              <a:rPr lang="en-ZA" sz="4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</a:t>
            </a:r>
            <a:r>
              <a:rPr lang="en-ZA" sz="4000" dirty="0" err="1"/>
              <a:t>k</a:t>
            </a:r>
            <a:r>
              <a:rPr lang="en-ZA" sz="4000" dirty="0"/>
              <a:t> </a:t>
            </a:r>
            <a:r>
              <a:rPr lang="en-ZA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</a:t>
            </a:r>
            <a:r>
              <a:rPr lang="en-ZA" sz="4000" dirty="0"/>
              <a:t>s </a:t>
            </a:r>
            <a:r>
              <a:rPr lang="en-ZA" sz="4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</a:t>
            </a:r>
            <a:r>
              <a:rPr lang="en-ZA" sz="4000" dirty="0" err="1"/>
              <a:t>upa</a:t>
            </a:r>
            <a:r>
              <a:rPr lang="en-ZA" sz="4000" dirty="0"/>
              <a:t> </a:t>
            </a:r>
            <a:r>
              <a:rPr lang="en-ZA" sz="4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U</a:t>
            </a:r>
            <a:r>
              <a:rPr lang="en-ZA" sz="4000" dirty="0" err="1"/>
              <a:t>il</a:t>
            </a:r>
            <a:r>
              <a:rPr lang="en-ZA" sz="4000" dirty="0"/>
              <a:t>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3</a:t>
            </a:fld>
            <a:endParaRPr lang="en-ZA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540" y="1988840"/>
            <a:ext cx="2180620" cy="200703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611560" y="4437112"/>
            <a:ext cx="8229600" cy="2088232"/>
          </a:xfrm>
          <a:prstGeom prst="rect">
            <a:avLst/>
          </a:prstGeom>
        </p:spPr>
        <p:txBody>
          <a:bodyPr vert="horz" anchor="t">
            <a:normAutofit lnSpcReduction="10000"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ZA" sz="4000" b="1" dirty="0" err="1"/>
              <a:t>Gemengde</a:t>
            </a:r>
            <a:r>
              <a:rPr lang="en-ZA" sz="4000" b="1" dirty="0"/>
              <a:t> </a:t>
            </a:r>
            <a:r>
              <a:rPr lang="en-ZA" sz="4000" b="1" dirty="0" err="1"/>
              <a:t>vokale</a:t>
            </a:r>
            <a:endParaRPr lang="en-ZA" sz="4000" b="1" dirty="0"/>
          </a:p>
          <a:p>
            <a:pPr algn="r"/>
            <a:r>
              <a:rPr lang="en-ZA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OE, IE, EU</a:t>
            </a:r>
            <a:endParaRPr lang="en-ZA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r"/>
            <a:r>
              <a:rPr lang="en-ZA" sz="4000" b="1" dirty="0" err="1"/>
              <a:t>ek</a:t>
            </a:r>
            <a:r>
              <a:rPr lang="en-ZA" sz="4000" b="1" dirty="0"/>
              <a:t> </a:t>
            </a:r>
            <a:r>
              <a:rPr lang="en-ZA" sz="4000" b="1" dirty="0" err="1"/>
              <a:t>s</a:t>
            </a:r>
            <a:r>
              <a:rPr lang="en-ZA" sz="4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OE</a:t>
            </a:r>
            <a:r>
              <a:rPr lang="en-ZA" sz="4000" b="1" dirty="0" err="1"/>
              <a:t>n</a:t>
            </a:r>
            <a:r>
              <a:rPr lang="en-ZA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ZA" sz="4000" b="1" dirty="0" err="1"/>
              <a:t>d</a:t>
            </a:r>
            <a:r>
              <a:rPr lang="en-ZA" sz="4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IE</a:t>
            </a:r>
            <a:r>
              <a:rPr lang="en-ZA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ZA" sz="4000" b="1" dirty="0" err="1"/>
              <a:t>s</a:t>
            </a:r>
            <a:r>
              <a:rPr lang="en-ZA" sz="40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EU</a:t>
            </a:r>
            <a:r>
              <a:rPr lang="en-ZA" sz="4000" b="1" dirty="0" err="1"/>
              <a:t>n</a:t>
            </a:r>
            <a:r>
              <a:rPr lang="en-ZA" sz="4000" dirty="0"/>
              <a:t>.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08" y="4284368"/>
            <a:ext cx="2592288" cy="21849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37922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229600" cy="2448272"/>
          </a:xfrm>
        </p:spPr>
        <p:txBody>
          <a:bodyPr anchor="ctr">
            <a:normAutofit fontScale="92500" lnSpcReduction="20000"/>
          </a:bodyPr>
          <a:lstStyle/>
          <a:p>
            <a:endParaRPr lang="en-ZA" sz="4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ZA" sz="4300" b="1" dirty="0" err="1"/>
              <a:t>Tweeling</a:t>
            </a:r>
            <a:r>
              <a:rPr lang="en-ZA" sz="4300" b="1" dirty="0"/>
              <a:t> </a:t>
            </a:r>
            <a:r>
              <a:rPr lang="en-ZA" sz="4300" b="1" dirty="0" err="1"/>
              <a:t>vokale</a:t>
            </a:r>
            <a:r>
              <a:rPr lang="en-ZA" sz="4300" b="1" dirty="0"/>
              <a:t>/Lang </a:t>
            </a:r>
            <a:r>
              <a:rPr lang="en-ZA" sz="4300" b="1" dirty="0" err="1"/>
              <a:t>vokale</a:t>
            </a:r>
            <a:endParaRPr lang="en-ZA" sz="4300" b="1" dirty="0"/>
          </a:p>
          <a:p>
            <a:r>
              <a:rPr lang="en-ZA" sz="43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AA, EE, OO, UU</a:t>
            </a:r>
            <a:endParaRPr lang="en-ZA" sz="43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ZA" sz="43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AA</a:t>
            </a:r>
            <a:r>
              <a:rPr lang="en-ZA" sz="4300" b="1" dirty="0" err="1"/>
              <a:t>p</a:t>
            </a:r>
            <a:r>
              <a:rPr lang="en-ZA" sz="43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ZA" sz="43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EE</a:t>
            </a:r>
            <a:r>
              <a:rPr lang="en-ZA" sz="4300" b="1" dirty="0" err="1"/>
              <a:t>t</a:t>
            </a:r>
            <a:r>
              <a:rPr lang="en-ZA" sz="43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ZA" sz="43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OO</a:t>
            </a:r>
            <a:r>
              <a:rPr lang="en-ZA" sz="4300" b="1" dirty="0" err="1"/>
              <a:t>k</a:t>
            </a:r>
            <a:r>
              <a:rPr lang="en-ZA" sz="43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ZA" sz="4300" b="1" dirty="0" err="1"/>
              <a:t>s</a:t>
            </a:r>
            <a:r>
              <a:rPr lang="en-ZA" sz="43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UU</a:t>
            </a:r>
            <a:r>
              <a:rPr lang="en-ZA" sz="4300" b="1" dirty="0" err="1"/>
              <a:t>rtjies</a:t>
            </a:r>
            <a:r>
              <a:rPr lang="en-ZA" sz="4300" dirty="0"/>
              <a:t>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4</a:t>
            </a:fld>
            <a:endParaRPr lang="en-ZA"/>
          </a:p>
        </p:txBody>
      </p:sp>
      <p:sp>
        <p:nvSpPr>
          <p:cNvPr id="6" name="Rounded Rectangle 5"/>
          <p:cNvSpPr/>
          <p:nvPr/>
        </p:nvSpPr>
        <p:spPr>
          <a:xfrm>
            <a:off x="251520" y="4293096"/>
            <a:ext cx="8640960" cy="15841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039" y="3717032"/>
            <a:ext cx="9073008" cy="252028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3500" dirty="0" err="1">
                <a:solidFill>
                  <a:schemeClr val="bg1"/>
                </a:solidFill>
              </a:rPr>
              <a:t>Vokale</a:t>
            </a:r>
            <a:r>
              <a:rPr lang="en-ZA" sz="3500" dirty="0">
                <a:solidFill>
                  <a:schemeClr val="bg1"/>
                </a:solidFill>
              </a:rPr>
              <a:t> word as EEN </a:t>
            </a:r>
            <a:r>
              <a:rPr lang="en-ZA" sz="3500" dirty="0" err="1">
                <a:solidFill>
                  <a:schemeClr val="bg1"/>
                </a:solidFill>
              </a:rPr>
              <a:t>klank</a:t>
            </a:r>
            <a:r>
              <a:rPr lang="en-ZA" sz="3500" dirty="0">
                <a:solidFill>
                  <a:schemeClr val="bg1"/>
                </a:solidFill>
              </a:rPr>
              <a:t> </a:t>
            </a:r>
            <a:r>
              <a:rPr lang="en-ZA" sz="3500" dirty="0" err="1">
                <a:solidFill>
                  <a:schemeClr val="bg1"/>
                </a:solidFill>
              </a:rPr>
              <a:t>uitgespreek</a:t>
            </a:r>
            <a:r>
              <a:rPr lang="en-ZA" sz="3500" dirty="0">
                <a:solidFill>
                  <a:schemeClr val="bg1"/>
                </a:solidFill>
              </a:rPr>
              <a:t>.</a:t>
            </a:r>
          </a:p>
          <a:p>
            <a:r>
              <a:rPr lang="en-ZA" sz="3500" dirty="0" err="1">
                <a:solidFill>
                  <a:schemeClr val="bg1"/>
                </a:solidFill>
              </a:rPr>
              <a:t>Daar</a:t>
            </a:r>
            <a:r>
              <a:rPr lang="en-ZA" sz="3500" dirty="0">
                <a:solidFill>
                  <a:schemeClr val="bg1"/>
                </a:solidFill>
              </a:rPr>
              <a:t> is </a:t>
            </a:r>
            <a:r>
              <a:rPr lang="en-ZA" sz="3500" dirty="0" err="1">
                <a:solidFill>
                  <a:schemeClr val="bg1"/>
                </a:solidFill>
              </a:rPr>
              <a:t>lang</a:t>
            </a:r>
            <a:r>
              <a:rPr lang="en-ZA" sz="3500" dirty="0">
                <a:solidFill>
                  <a:schemeClr val="bg1"/>
                </a:solidFill>
              </a:rPr>
              <a:t> en </a:t>
            </a:r>
            <a:r>
              <a:rPr lang="en-ZA" sz="3500" dirty="0" err="1">
                <a:solidFill>
                  <a:schemeClr val="bg1"/>
                </a:solidFill>
              </a:rPr>
              <a:t>kort</a:t>
            </a:r>
            <a:r>
              <a:rPr lang="en-ZA" sz="3500" dirty="0">
                <a:solidFill>
                  <a:schemeClr val="bg1"/>
                </a:solidFill>
              </a:rPr>
              <a:t> </a:t>
            </a:r>
            <a:r>
              <a:rPr lang="en-ZA" sz="3500" dirty="0" err="1">
                <a:solidFill>
                  <a:schemeClr val="bg1"/>
                </a:solidFill>
              </a:rPr>
              <a:t>vokale</a:t>
            </a:r>
            <a:r>
              <a:rPr lang="en-ZA" sz="3500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412776"/>
            <a:ext cx="2396952" cy="2094424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6602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5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6600" dirty="0" err="1">
                <a:ln w="6350">
                  <a:solidFill>
                    <a:srgbClr val="64CAF8"/>
                  </a:solidFill>
                </a:ln>
                <a:solidFill>
                  <a:srgbClr val="64CAF8"/>
                </a:solidFill>
              </a:rPr>
              <a:t>Konsonante</a:t>
            </a:r>
            <a:endParaRPr lang="en-ZA" sz="4800" dirty="0">
              <a:ln w="6350">
                <a:solidFill>
                  <a:srgbClr val="64CAF8"/>
                </a:solidFill>
              </a:ln>
              <a:solidFill>
                <a:srgbClr val="64CAF8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4983088" cy="2947592"/>
          </a:xfrm>
        </p:spPr>
        <p:txBody>
          <a:bodyPr anchor="ctr">
            <a:normAutofit/>
          </a:bodyPr>
          <a:lstStyle/>
          <a:p>
            <a:r>
              <a:rPr lang="en-ZA" sz="3200" dirty="0" err="1"/>
              <a:t>Daar</a:t>
            </a:r>
            <a:r>
              <a:rPr lang="en-ZA" sz="3200" dirty="0"/>
              <a:t> is ‘n </a:t>
            </a:r>
            <a:r>
              <a:rPr lang="en-ZA" sz="3200" dirty="0" err="1"/>
              <a:t>blokkasie</a:t>
            </a:r>
            <a:r>
              <a:rPr lang="en-ZA" sz="3200" dirty="0"/>
              <a:t> in die </a:t>
            </a:r>
            <a:r>
              <a:rPr lang="en-ZA" sz="3200" dirty="0" err="1"/>
              <a:t>mond</a:t>
            </a:r>
            <a:r>
              <a:rPr lang="en-ZA" sz="3200" dirty="0"/>
              <a:t> </a:t>
            </a:r>
            <a:r>
              <a:rPr lang="en-ZA" sz="3200" dirty="0" err="1"/>
              <a:t>wanneer</a:t>
            </a:r>
            <a:r>
              <a:rPr lang="en-ZA" sz="3200" dirty="0"/>
              <a:t> ‘n </a:t>
            </a:r>
            <a:r>
              <a:rPr lang="en-ZA" sz="3200" dirty="0" err="1"/>
              <a:t>konsonant</a:t>
            </a:r>
            <a:r>
              <a:rPr lang="en-ZA" sz="3200" dirty="0"/>
              <a:t> </a:t>
            </a:r>
            <a:r>
              <a:rPr lang="en-ZA" sz="3200" dirty="0" err="1"/>
              <a:t>uitgespreek</a:t>
            </a:r>
            <a:r>
              <a:rPr lang="en-ZA" sz="3200" dirty="0"/>
              <a:t> word.  </a:t>
            </a:r>
            <a:r>
              <a:rPr lang="en-ZA" sz="3200" dirty="0" err="1"/>
              <a:t>Dit</a:t>
            </a:r>
            <a:r>
              <a:rPr lang="en-ZA" sz="3200" dirty="0"/>
              <a:t> </a:t>
            </a:r>
            <a:r>
              <a:rPr lang="en-ZA" sz="3200" dirty="0" err="1"/>
              <a:t>kan</a:t>
            </a:r>
            <a:r>
              <a:rPr lang="en-ZA" sz="3200" dirty="0"/>
              <a:t> </a:t>
            </a:r>
            <a:r>
              <a:rPr lang="en-ZA" sz="3200" dirty="0" err="1"/>
              <a:t>jou</a:t>
            </a:r>
            <a:r>
              <a:rPr lang="en-ZA" sz="3200" dirty="0"/>
              <a:t> tong, </a:t>
            </a:r>
            <a:r>
              <a:rPr lang="en-ZA" sz="3200" dirty="0" err="1"/>
              <a:t>lippe</a:t>
            </a:r>
            <a:r>
              <a:rPr lang="en-ZA" sz="3200" dirty="0"/>
              <a:t> of </a:t>
            </a:r>
            <a:r>
              <a:rPr lang="en-ZA" sz="3200" dirty="0" err="1"/>
              <a:t>tande</a:t>
            </a:r>
            <a:r>
              <a:rPr lang="en-ZA" sz="3200" dirty="0"/>
              <a:t> </a:t>
            </a:r>
            <a:r>
              <a:rPr lang="en-ZA" sz="3200" dirty="0" err="1"/>
              <a:t>wees</a:t>
            </a:r>
            <a:r>
              <a:rPr lang="en-ZA" sz="3200" dirty="0"/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793707"/>
            <a:ext cx="2553072" cy="1455251"/>
          </a:xfrm>
          <a:prstGeom prst="rect">
            <a:avLst/>
          </a:prstGeom>
          <a:noFill/>
          <a:ln w="38100">
            <a:solidFill>
              <a:srgbClr val="64CAF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97622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4104456"/>
          </a:xfrm>
        </p:spPr>
        <p:txBody>
          <a:bodyPr anchor="ctr">
            <a:normAutofit fontScale="92500" lnSpcReduction="20000"/>
          </a:bodyPr>
          <a:lstStyle/>
          <a:p>
            <a:pPr algn="ctr"/>
            <a:endParaRPr lang="en-ZA" sz="4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>
              <a:buClr>
                <a:srgbClr val="64CAF8"/>
              </a:buClr>
            </a:pPr>
            <a:r>
              <a:rPr lang="en-ZA" sz="4000" dirty="0"/>
              <a:t>Al die </a:t>
            </a:r>
            <a:r>
              <a:rPr lang="en-ZA" sz="4000" dirty="0" err="1"/>
              <a:t>ander</a:t>
            </a:r>
            <a:r>
              <a:rPr lang="en-ZA" sz="4000" dirty="0"/>
              <a:t> letters van die </a:t>
            </a:r>
            <a:r>
              <a:rPr lang="en-ZA" sz="4000" dirty="0" err="1"/>
              <a:t>alfabet</a:t>
            </a:r>
            <a:r>
              <a:rPr lang="en-ZA" sz="4000" dirty="0"/>
              <a:t> </a:t>
            </a:r>
            <a:r>
              <a:rPr lang="en-ZA" sz="4000" dirty="0" err="1"/>
              <a:t>wat</a:t>
            </a:r>
            <a:r>
              <a:rPr lang="en-ZA" sz="4000" dirty="0"/>
              <a:t> </a:t>
            </a:r>
            <a:r>
              <a:rPr lang="en-ZA" sz="4000" dirty="0" err="1"/>
              <a:t>nie</a:t>
            </a:r>
            <a:r>
              <a:rPr lang="en-ZA" sz="4000" dirty="0"/>
              <a:t> in die “</a:t>
            </a:r>
            <a:r>
              <a:rPr lang="en-ZA" sz="4000" dirty="0" err="1"/>
              <a:t>Arme</a:t>
            </a:r>
            <a:r>
              <a:rPr lang="en-ZA" sz="4000" dirty="0"/>
              <a:t> </a:t>
            </a:r>
            <a:r>
              <a:rPr lang="en-ZA" sz="4000" dirty="0" err="1"/>
              <a:t>Ek</a:t>
            </a:r>
            <a:r>
              <a:rPr lang="en-ZA" sz="4000" dirty="0"/>
              <a:t> Is </a:t>
            </a:r>
            <a:r>
              <a:rPr lang="en-ZA" sz="4000" dirty="0" err="1"/>
              <a:t>Oupa</a:t>
            </a:r>
            <a:r>
              <a:rPr lang="en-ZA" sz="4000" dirty="0"/>
              <a:t> </a:t>
            </a:r>
            <a:r>
              <a:rPr lang="en-ZA" sz="4000" dirty="0" err="1"/>
              <a:t>Uil</a:t>
            </a:r>
            <a:r>
              <a:rPr lang="en-ZA" sz="4000" dirty="0"/>
              <a:t>” </a:t>
            </a:r>
            <a:r>
              <a:rPr lang="en-ZA" sz="4000" dirty="0" err="1"/>
              <a:t>rympie</a:t>
            </a:r>
            <a:r>
              <a:rPr lang="en-ZA" sz="4000" dirty="0"/>
              <a:t> </a:t>
            </a:r>
            <a:r>
              <a:rPr lang="en-ZA" sz="4000" dirty="0" err="1"/>
              <a:t>inpas</a:t>
            </a:r>
            <a:r>
              <a:rPr lang="en-ZA" sz="4000" dirty="0"/>
              <a:t> </a:t>
            </a:r>
            <a:r>
              <a:rPr lang="en-ZA" sz="4000" dirty="0" err="1"/>
              <a:t>nie</a:t>
            </a:r>
            <a:r>
              <a:rPr lang="en-ZA" sz="4000" dirty="0"/>
              <a:t>.</a:t>
            </a:r>
            <a:br>
              <a:rPr lang="en-ZA" sz="4000" dirty="0"/>
            </a:br>
            <a:endParaRPr lang="en-ZA" sz="4000" dirty="0"/>
          </a:p>
          <a:p>
            <a:pPr algn="ctr">
              <a:buClr>
                <a:srgbClr val="64CAF8"/>
              </a:buClr>
            </a:pPr>
            <a:r>
              <a:rPr lang="en-ZA" sz="5600" b="1" dirty="0">
                <a:solidFill>
                  <a:srgbClr val="64CAF8"/>
                </a:solidFill>
              </a:rPr>
              <a:t>B, C, D, F, G, H, J, K, L, M, N, P, Q, R, S, T, V, W, X, Z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6295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7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6600" dirty="0" err="1">
                <a:ln w="6350">
                  <a:solidFill>
                    <a:srgbClr val="66FF33"/>
                  </a:solidFill>
                </a:ln>
                <a:solidFill>
                  <a:srgbClr val="66FF33"/>
                </a:solidFill>
              </a:rPr>
              <a:t>Diftonge</a:t>
            </a:r>
            <a:endParaRPr lang="en-ZA" sz="4800" dirty="0">
              <a:ln w="6350">
                <a:solidFill>
                  <a:srgbClr val="66FF33"/>
                </a:solidFill>
              </a:ln>
              <a:solidFill>
                <a:srgbClr val="66FF33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4983088" cy="4243736"/>
          </a:xfrm>
        </p:spPr>
        <p:txBody>
          <a:bodyPr anchor="ctr">
            <a:normAutofit/>
          </a:bodyPr>
          <a:lstStyle/>
          <a:p>
            <a:r>
              <a:rPr lang="nl-NL" sz="3200" dirty="0"/>
              <a:t>Wanneer twee vokale na mekaar uitgespreek word en die een klank gaan oor in die ander, noem ons dit 'n diftong.</a:t>
            </a:r>
          </a:p>
          <a:p>
            <a:endParaRPr lang="nl-NL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622" y="2132856"/>
            <a:ext cx="3282280" cy="3282280"/>
          </a:xfrm>
          <a:prstGeom prst="rect">
            <a:avLst/>
          </a:prstGeom>
          <a:noFill/>
          <a:ln w="38100">
            <a:solidFill>
              <a:srgbClr val="66FF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89674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5184576"/>
          </a:xfrm>
        </p:spPr>
        <p:txBody>
          <a:bodyPr anchor="ctr">
            <a:normAutofit fontScale="92500" lnSpcReduction="20000"/>
          </a:bodyPr>
          <a:lstStyle/>
          <a:p>
            <a:pPr algn="ctr">
              <a:buClr>
                <a:srgbClr val="66FF33"/>
              </a:buClr>
            </a:pPr>
            <a:r>
              <a:rPr lang="nl-NL" sz="4000" b="1" dirty="0">
                <a:latin typeface="Comic Sans MS" pitchFamily="66" charset="0"/>
              </a:rPr>
              <a:t>Twee klanke smelt dus saam om 'n tweeklank te vorm.</a:t>
            </a:r>
            <a:br>
              <a:rPr lang="nl-NL" sz="4000" b="1" dirty="0">
                <a:latin typeface="Comic Sans MS" pitchFamily="66" charset="0"/>
              </a:rPr>
            </a:br>
            <a:endParaRPr lang="nl-NL" sz="4000" b="1" dirty="0">
              <a:latin typeface="Comic Sans MS" pitchFamily="66" charset="0"/>
            </a:endParaRPr>
          </a:p>
          <a:p>
            <a:pPr lvl="0">
              <a:buClr>
                <a:srgbClr val="66FF33"/>
              </a:buClr>
            </a:pPr>
            <a:r>
              <a:rPr lang="en-ZA" sz="4600" b="1" spc="300" dirty="0"/>
              <a:t>My </a:t>
            </a:r>
            <a:r>
              <a:rPr lang="en-ZA" sz="4600" b="1" u="sng" spc="300" dirty="0" err="1">
                <a:solidFill>
                  <a:srgbClr val="66FF33"/>
                </a:solidFill>
              </a:rPr>
              <a:t>ou</a:t>
            </a:r>
            <a:r>
              <a:rPr lang="en-ZA" sz="4600" b="1" spc="300" dirty="0"/>
              <a:t> </a:t>
            </a:r>
            <a:r>
              <a:rPr lang="en-ZA" sz="4600" b="1" spc="300" dirty="0" err="1"/>
              <a:t>fr</a:t>
            </a:r>
            <a:r>
              <a:rPr lang="en-ZA" sz="4600" b="1" u="sng" spc="300" dirty="0" err="1">
                <a:solidFill>
                  <a:srgbClr val="66FF33"/>
                </a:solidFill>
              </a:rPr>
              <a:t>aai</a:t>
            </a:r>
            <a:r>
              <a:rPr lang="en-ZA" sz="4600" b="1" spc="300" dirty="0"/>
              <a:t> </a:t>
            </a:r>
            <a:r>
              <a:rPr lang="en-ZA" sz="4600" b="1" spc="300" dirty="0" err="1"/>
              <a:t>r</a:t>
            </a:r>
            <a:r>
              <a:rPr lang="en-ZA" sz="4600" b="1" u="sng" spc="300" dirty="0" err="1">
                <a:solidFill>
                  <a:srgbClr val="66FF33"/>
                </a:solidFill>
              </a:rPr>
              <a:t>ooi</a:t>
            </a:r>
            <a:r>
              <a:rPr lang="en-ZA" sz="4600" b="1" spc="300" dirty="0" err="1"/>
              <a:t>br</a:t>
            </a:r>
            <a:r>
              <a:rPr lang="en-ZA" sz="4600" b="1" u="sng" spc="300" dirty="0" err="1">
                <a:solidFill>
                  <a:srgbClr val="66FF33"/>
                </a:solidFill>
              </a:rPr>
              <a:t>ui</a:t>
            </a:r>
            <a:r>
              <a:rPr lang="en-ZA" sz="4600" b="1" spc="300" dirty="0" err="1"/>
              <a:t>n</a:t>
            </a:r>
            <a:r>
              <a:rPr lang="en-ZA" sz="4600" b="1" spc="300" dirty="0"/>
              <a:t> </a:t>
            </a:r>
            <a:r>
              <a:rPr lang="en-ZA" sz="4600" b="1" spc="300" dirty="0" err="1"/>
              <a:t>k</a:t>
            </a:r>
            <a:r>
              <a:rPr lang="en-ZA" sz="4600" b="1" u="sng" spc="300" dirty="0" err="1">
                <a:solidFill>
                  <a:srgbClr val="66FF33"/>
                </a:solidFill>
              </a:rPr>
              <a:t>oei</a:t>
            </a:r>
            <a:r>
              <a:rPr lang="en-ZA" sz="4600" b="1" spc="300" dirty="0"/>
              <a:t> </a:t>
            </a:r>
            <a:r>
              <a:rPr lang="en-ZA" sz="4600" b="1" spc="300" dirty="0" err="1"/>
              <a:t>w</a:t>
            </a:r>
            <a:r>
              <a:rPr lang="en-ZA" sz="4600" b="1" u="sng" spc="300" dirty="0" err="1">
                <a:solidFill>
                  <a:srgbClr val="66FF33"/>
                </a:solidFill>
              </a:rPr>
              <a:t>ei</a:t>
            </a:r>
            <a:r>
              <a:rPr lang="en-ZA" sz="4600" b="1" spc="300" dirty="0"/>
              <a:t> en </a:t>
            </a:r>
            <a:r>
              <a:rPr lang="en-ZA" sz="4600" b="1" spc="300" dirty="0" err="1"/>
              <a:t>skr</a:t>
            </a:r>
            <a:r>
              <a:rPr lang="en-ZA" sz="4600" b="1" u="sng" spc="300" dirty="0" err="1">
                <a:solidFill>
                  <a:srgbClr val="66FF33"/>
                </a:solidFill>
              </a:rPr>
              <a:t>eeu</a:t>
            </a:r>
            <a:r>
              <a:rPr lang="en-ZA" sz="4600" b="1" spc="300" dirty="0"/>
              <a:t> </a:t>
            </a:r>
            <a:r>
              <a:rPr lang="en-ZA" sz="4600" b="1" u="sng" spc="300" dirty="0" err="1">
                <a:solidFill>
                  <a:srgbClr val="66FF33"/>
                </a:solidFill>
              </a:rPr>
              <a:t>oi</a:t>
            </a:r>
            <a:r>
              <a:rPr lang="en-ZA" sz="4600" b="1" spc="300" dirty="0"/>
              <a:t>.</a:t>
            </a:r>
            <a:endParaRPr lang="en-ZA" sz="5100" spc="300" dirty="0"/>
          </a:p>
          <a:p>
            <a:pPr marL="64008" indent="0">
              <a:buClr>
                <a:srgbClr val="64CAF8"/>
              </a:buClr>
              <a:buNone/>
            </a:pPr>
            <a:br>
              <a:rPr lang="en-ZA" sz="4000" dirty="0"/>
            </a:br>
            <a:endParaRPr lang="en-ZA" sz="4000" dirty="0"/>
          </a:p>
          <a:p>
            <a:pPr algn="ctr">
              <a:buClr>
                <a:srgbClr val="66FF33"/>
              </a:buClr>
            </a:pPr>
            <a:r>
              <a:rPr lang="pt-BR" sz="5400" dirty="0"/>
              <a:t>  </a:t>
            </a:r>
            <a:r>
              <a:rPr lang="pt-BR" sz="5400" dirty="0">
                <a:solidFill>
                  <a:srgbClr val="66FF33"/>
                </a:solidFill>
              </a:rPr>
              <a:t>ou   ei    ae  ui     y  aai  eeu  ooi   oei oi  </a:t>
            </a:r>
            <a:endParaRPr lang="en-ZA" sz="5400" dirty="0">
              <a:solidFill>
                <a:srgbClr val="66FF33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66171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(C) M. Swanepoel 2009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7ABF-E789-4E66-BFF9-44AFD2131296}" type="slidenum">
              <a:rPr lang="en-ZA" smtClean="0"/>
              <a:pPr/>
              <a:t>9</a:t>
            </a:fld>
            <a:endParaRPr lang="en-ZA"/>
          </a:p>
        </p:txBody>
      </p:sp>
      <p:sp>
        <p:nvSpPr>
          <p:cNvPr id="7" name="TextBox 6"/>
          <p:cNvSpPr txBox="1"/>
          <p:nvPr/>
        </p:nvSpPr>
        <p:spPr>
          <a:xfrm>
            <a:off x="107504" y="596316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400" b="1" dirty="0" err="1"/>
              <a:t>Vokale</a:t>
            </a:r>
            <a:r>
              <a:rPr lang="en-ZA" sz="2400" b="1" dirty="0"/>
              <a:t>:  </a:t>
            </a:r>
            <a:r>
              <a:rPr lang="en-ZA" sz="2400" b="1" dirty="0" err="1">
                <a:solidFill>
                  <a:schemeClr val="accent1">
                    <a:lumMod val="75000"/>
                  </a:schemeClr>
                </a:solidFill>
              </a:rPr>
              <a:t>pienk</a:t>
            </a:r>
            <a:r>
              <a:rPr lang="en-ZA" sz="2400" b="1" dirty="0"/>
              <a:t>	</a:t>
            </a:r>
            <a:r>
              <a:rPr lang="en-ZA" sz="2400" b="1" dirty="0" err="1"/>
              <a:t>Konsonante</a:t>
            </a:r>
            <a:r>
              <a:rPr lang="en-ZA" sz="2400" b="1" dirty="0"/>
              <a:t>:  </a:t>
            </a:r>
            <a:r>
              <a:rPr lang="en-ZA" sz="2400" b="1" dirty="0" err="1">
                <a:solidFill>
                  <a:srgbClr val="64CAF8"/>
                </a:solidFill>
              </a:rPr>
              <a:t>blou</a:t>
            </a:r>
            <a:r>
              <a:rPr lang="en-ZA" sz="2400" b="1" dirty="0"/>
              <a:t>		</a:t>
            </a:r>
            <a:r>
              <a:rPr lang="en-ZA" sz="2400" b="1" dirty="0" err="1"/>
              <a:t>Diftonge</a:t>
            </a:r>
            <a:r>
              <a:rPr lang="en-ZA" sz="2400" b="1" dirty="0"/>
              <a:t>:  </a:t>
            </a:r>
            <a:r>
              <a:rPr lang="en-ZA" sz="2400" b="1" dirty="0" err="1">
                <a:solidFill>
                  <a:srgbClr val="66FF33"/>
                </a:solidFill>
              </a:rPr>
              <a:t>groen</a:t>
            </a:r>
            <a:endParaRPr lang="en-ZA" sz="2400" b="1" dirty="0">
              <a:solidFill>
                <a:srgbClr val="66FF33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1251" y="980728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Rectangle 8"/>
          <p:cNvSpPr/>
          <p:nvPr/>
        </p:nvSpPr>
        <p:spPr>
          <a:xfrm>
            <a:off x="2169833" y="1751370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Rectangle 9"/>
          <p:cNvSpPr/>
          <p:nvPr/>
        </p:nvSpPr>
        <p:spPr>
          <a:xfrm>
            <a:off x="2145387" y="4797152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Rectangle 10"/>
          <p:cNvSpPr/>
          <p:nvPr/>
        </p:nvSpPr>
        <p:spPr>
          <a:xfrm>
            <a:off x="921251" y="4005064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Rectangle 11"/>
          <p:cNvSpPr/>
          <p:nvPr/>
        </p:nvSpPr>
        <p:spPr>
          <a:xfrm>
            <a:off x="5868144" y="2492896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Rectangle 12"/>
          <p:cNvSpPr/>
          <p:nvPr/>
        </p:nvSpPr>
        <p:spPr>
          <a:xfrm>
            <a:off x="4620506" y="188640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Rectangle 13"/>
          <p:cNvSpPr/>
          <p:nvPr/>
        </p:nvSpPr>
        <p:spPr>
          <a:xfrm>
            <a:off x="921251" y="1751370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Rectangle 14"/>
          <p:cNvSpPr/>
          <p:nvPr/>
        </p:nvSpPr>
        <p:spPr>
          <a:xfrm>
            <a:off x="3369523" y="3284984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Rectangle 15"/>
          <p:cNvSpPr/>
          <p:nvPr/>
        </p:nvSpPr>
        <p:spPr>
          <a:xfrm>
            <a:off x="905198" y="152788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Rectangle 16"/>
          <p:cNvSpPr/>
          <p:nvPr/>
        </p:nvSpPr>
        <p:spPr>
          <a:xfrm>
            <a:off x="4628296" y="4856319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8" name="Rectangle 17"/>
          <p:cNvSpPr/>
          <p:nvPr/>
        </p:nvSpPr>
        <p:spPr>
          <a:xfrm>
            <a:off x="4620506" y="4067922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9" name="Rectangle 18"/>
          <p:cNvSpPr/>
          <p:nvPr/>
        </p:nvSpPr>
        <p:spPr>
          <a:xfrm>
            <a:off x="7096663" y="4077072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0" name="Rectangle 19"/>
          <p:cNvSpPr/>
          <p:nvPr/>
        </p:nvSpPr>
        <p:spPr>
          <a:xfrm>
            <a:off x="7110599" y="3284984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1" name="Rectangle 20"/>
          <p:cNvSpPr/>
          <p:nvPr/>
        </p:nvSpPr>
        <p:spPr>
          <a:xfrm>
            <a:off x="7096663" y="2492896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2" name="Rectangle 21"/>
          <p:cNvSpPr/>
          <p:nvPr/>
        </p:nvSpPr>
        <p:spPr>
          <a:xfrm>
            <a:off x="3396370" y="1736964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3" name="Rectangle 22"/>
          <p:cNvSpPr/>
          <p:nvPr/>
        </p:nvSpPr>
        <p:spPr>
          <a:xfrm>
            <a:off x="2145387" y="3284984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4" name="Rectangle 23"/>
          <p:cNvSpPr/>
          <p:nvPr/>
        </p:nvSpPr>
        <p:spPr>
          <a:xfrm>
            <a:off x="921251" y="3284984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5" name="Rectangle 24"/>
          <p:cNvSpPr/>
          <p:nvPr/>
        </p:nvSpPr>
        <p:spPr>
          <a:xfrm>
            <a:off x="2169833" y="2492896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6" name="Rectangle 25"/>
          <p:cNvSpPr/>
          <p:nvPr/>
        </p:nvSpPr>
        <p:spPr>
          <a:xfrm>
            <a:off x="3369523" y="158552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7" name="Rectangle 26"/>
          <p:cNvSpPr/>
          <p:nvPr/>
        </p:nvSpPr>
        <p:spPr>
          <a:xfrm>
            <a:off x="4593659" y="950640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8" name="Rectangle 27"/>
          <p:cNvSpPr/>
          <p:nvPr/>
        </p:nvSpPr>
        <p:spPr>
          <a:xfrm>
            <a:off x="5844642" y="944876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9" name="Rectangle 28"/>
          <p:cNvSpPr/>
          <p:nvPr/>
        </p:nvSpPr>
        <p:spPr>
          <a:xfrm>
            <a:off x="7096663" y="1013619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0" name="Rectangle 29"/>
          <p:cNvSpPr/>
          <p:nvPr/>
        </p:nvSpPr>
        <p:spPr>
          <a:xfrm>
            <a:off x="7092280" y="221531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1" name="Rectangle 30"/>
          <p:cNvSpPr/>
          <p:nvPr/>
        </p:nvSpPr>
        <p:spPr>
          <a:xfrm>
            <a:off x="2129334" y="177583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2" name="Rectangle 31"/>
          <p:cNvSpPr/>
          <p:nvPr/>
        </p:nvSpPr>
        <p:spPr>
          <a:xfrm>
            <a:off x="3369523" y="4064231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3" name="Rectangle 32"/>
          <p:cNvSpPr/>
          <p:nvPr/>
        </p:nvSpPr>
        <p:spPr>
          <a:xfrm>
            <a:off x="2137938" y="4079601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4" name="Rectangle 33"/>
          <p:cNvSpPr/>
          <p:nvPr/>
        </p:nvSpPr>
        <p:spPr>
          <a:xfrm>
            <a:off x="887383" y="4808544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5" name="Rectangle 34"/>
          <p:cNvSpPr/>
          <p:nvPr/>
        </p:nvSpPr>
        <p:spPr>
          <a:xfrm>
            <a:off x="3396370" y="2528514"/>
            <a:ext cx="1224136" cy="792088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6" name="Rectangle 35"/>
          <p:cNvSpPr/>
          <p:nvPr/>
        </p:nvSpPr>
        <p:spPr>
          <a:xfrm>
            <a:off x="2172234" y="944876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7" name="Rectangle 36"/>
          <p:cNvSpPr/>
          <p:nvPr/>
        </p:nvSpPr>
        <p:spPr>
          <a:xfrm>
            <a:off x="5886463" y="221531"/>
            <a:ext cx="1224136" cy="792088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8" name="Rectangle 37"/>
          <p:cNvSpPr/>
          <p:nvPr/>
        </p:nvSpPr>
        <p:spPr>
          <a:xfrm>
            <a:off x="5854869" y="1742728"/>
            <a:ext cx="1224136" cy="792088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9" name="Rectangle 38"/>
          <p:cNvSpPr/>
          <p:nvPr/>
        </p:nvSpPr>
        <p:spPr>
          <a:xfrm>
            <a:off x="3412553" y="969671"/>
            <a:ext cx="1224136" cy="792088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0" name="Rectangle 39"/>
          <p:cNvSpPr/>
          <p:nvPr/>
        </p:nvSpPr>
        <p:spPr>
          <a:xfrm>
            <a:off x="4593659" y="3254973"/>
            <a:ext cx="1224136" cy="792088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1" name="Rectangle 40"/>
          <p:cNvSpPr/>
          <p:nvPr/>
        </p:nvSpPr>
        <p:spPr>
          <a:xfrm>
            <a:off x="7110599" y="1772816"/>
            <a:ext cx="1224136" cy="792088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2" name="Rectangle 41"/>
          <p:cNvSpPr/>
          <p:nvPr/>
        </p:nvSpPr>
        <p:spPr>
          <a:xfrm>
            <a:off x="913802" y="2492896"/>
            <a:ext cx="1224136" cy="792088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3" name="Rectangle 42"/>
          <p:cNvSpPr/>
          <p:nvPr/>
        </p:nvSpPr>
        <p:spPr>
          <a:xfrm>
            <a:off x="5868144" y="4079601"/>
            <a:ext cx="1224136" cy="792088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4" name="Rectangle 43"/>
          <p:cNvSpPr/>
          <p:nvPr/>
        </p:nvSpPr>
        <p:spPr>
          <a:xfrm>
            <a:off x="4620506" y="2544621"/>
            <a:ext cx="1224136" cy="792088"/>
          </a:xfrm>
          <a:prstGeom prst="rect">
            <a:avLst/>
          </a:prstGeom>
          <a:solidFill>
            <a:srgbClr val="64CA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5" name="Rectangle 44"/>
          <p:cNvSpPr/>
          <p:nvPr/>
        </p:nvSpPr>
        <p:spPr>
          <a:xfrm>
            <a:off x="3407235" y="4856319"/>
            <a:ext cx="1224136" cy="792088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8" name="Rectangle 47"/>
          <p:cNvSpPr/>
          <p:nvPr/>
        </p:nvSpPr>
        <p:spPr>
          <a:xfrm>
            <a:off x="5886463" y="3287513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9" name="Rectangle 48"/>
          <p:cNvSpPr/>
          <p:nvPr/>
        </p:nvSpPr>
        <p:spPr>
          <a:xfrm>
            <a:off x="4644008" y="1742728"/>
            <a:ext cx="122413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987000"/>
              </p:ext>
            </p:extLst>
          </p:nvPr>
        </p:nvGraphicFramePr>
        <p:xfrm>
          <a:off x="899592" y="188640"/>
          <a:ext cx="7416823" cy="53980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35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5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5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5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5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69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403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n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p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x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oe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ooi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l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e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u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eeu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d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m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k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aa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o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j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eu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ae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oei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aai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b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ei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c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oo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s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f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w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i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y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uu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v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0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ee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q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z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t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ui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r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0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g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a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 err="1">
                          <a:effectLst/>
                        </a:rPr>
                        <a:t>ou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h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ZA" sz="4400" dirty="0">
                          <a:effectLst/>
                        </a:rPr>
                        <a:t> </a:t>
                      </a:r>
                      <a:endParaRPr lang="en-Z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5689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8" grpId="0" animBg="1"/>
      <p:bldP spid="4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605</TotalTime>
  <Words>286</Words>
  <Application>Microsoft Office PowerPoint</Application>
  <PresentationFormat>On-screen Show (4:3)</PresentationFormat>
  <Paragraphs>93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 Black</vt:lpstr>
      <vt:lpstr>Calibri</vt:lpstr>
      <vt:lpstr>Century Gothic</vt:lpstr>
      <vt:lpstr>Comic Sans MS</vt:lpstr>
      <vt:lpstr>Verdana</vt:lpstr>
      <vt:lpstr>Wingdings 2</vt:lpstr>
      <vt:lpstr>Verve</vt:lpstr>
      <vt:lpstr>Die ALFABET</vt:lpstr>
      <vt:lpstr>Vokale</vt:lpstr>
      <vt:lpstr>Watter vokale is daar?</vt:lpstr>
      <vt:lpstr>PowerPoint Presentation</vt:lpstr>
      <vt:lpstr>Konsonante</vt:lpstr>
      <vt:lpstr>PowerPoint Presentation</vt:lpstr>
      <vt:lpstr>Diftonge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ALFABET</dc:title>
  <dc:creator>Marelize</dc:creator>
  <cp:lastModifiedBy>Marelize Swanepoel</cp:lastModifiedBy>
  <cp:revision>22</cp:revision>
  <dcterms:created xsi:type="dcterms:W3CDTF">2009-11-29T14:37:09Z</dcterms:created>
  <dcterms:modified xsi:type="dcterms:W3CDTF">2019-05-29T10:22:13Z</dcterms:modified>
</cp:coreProperties>
</file>